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57"/>
  </p:notesMasterIdLst>
  <p:sldIdLst>
    <p:sldId id="352" r:id="rId2"/>
    <p:sldId id="256" r:id="rId3"/>
    <p:sldId id="257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260" r:id="rId15"/>
    <p:sldId id="307" r:id="rId16"/>
    <p:sldId id="308" r:id="rId17"/>
    <p:sldId id="309" r:id="rId18"/>
    <p:sldId id="310" r:id="rId19"/>
    <p:sldId id="312" r:id="rId20"/>
    <p:sldId id="313" r:id="rId21"/>
    <p:sldId id="314" r:id="rId22"/>
    <p:sldId id="315" r:id="rId23"/>
    <p:sldId id="316" r:id="rId24"/>
    <p:sldId id="348" r:id="rId25"/>
    <p:sldId id="349" r:id="rId26"/>
    <p:sldId id="345" r:id="rId27"/>
    <p:sldId id="346" r:id="rId28"/>
    <p:sldId id="317" r:id="rId29"/>
    <p:sldId id="318" r:id="rId30"/>
    <p:sldId id="319" r:id="rId31"/>
    <p:sldId id="320" r:id="rId32"/>
    <p:sldId id="321" r:id="rId33"/>
    <p:sldId id="322" r:id="rId34"/>
    <p:sldId id="347" r:id="rId35"/>
    <p:sldId id="350" r:id="rId36"/>
    <p:sldId id="351" r:id="rId37"/>
    <p:sldId id="327" r:id="rId38"/>
    <p:sldId id="328" r:id="rId39"/>
    <p:sldId id="329" r:id="rId40"/>
    <p:sldId id="330" r:id="rId41"/>
    <p:sldId id="332" r:id="rId42"/>
    <p:sldId id="259" r:id="rId43"/>
    <p:sldId id="331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Didact Gothic" panose="020B0604020202020204" charset="0"/>
      <p:regular r:id="rId62"/>
    </p:embeddedFont>
    <p:embeddedFont>
      <p:font typeface="Nunito Light" panose="020B0604020202020204" charset="0"/>
      <p:regular r:id="rId63"/>
      <p:italic r:id="rId64"/>
    </p:embeddedFont>
    <p:embeddedFont>
      <p:font typeface="Sora" panose="020B0604020202020204" charset="0"/>
      <p:regular r:id="rId65"/>
      <p:bold r:id="rId66"/>
    </p:embeddedFont>
    <p:embeddedFont>
      <p:font typeface="Sora ExtraBold" panose="020B0604020202020204" charset="0"/>
      <p:bold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5E2E0B-67AB-4555-B6E7-9529A57AF2A1}">
  <a:tblStyle styleId="{355E2E0B-67AB-4555-B6E7-9529A57AF2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D9C141F-0F25-4ABF-8A43-3C15FBA46F1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764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96950" y="1235113"/>
            <a:ext cx="6350100" cy="21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4700" b="1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47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47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47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47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47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47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47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47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396800" y="3496775"/>
            <a:ext cx="63501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48675" y="2749800"/>
            <a:ext cx="4982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321875" y="1551900"/>
            <a:ext cx="1235700" cy="119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3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35400" cy="406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096575" y="539500"/>
            <a:ext cx="3160500" cy="118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1096575" y="1866025"/>
            <a:ext cx="3160500" cy="25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>
            <a:spLocks noGrp="1"/>
          </p:cNvSpPr>
          <p:nvPr>
            <p:ph type="pic" idx="2"/>
          </p:nvPr>
        </p:nvSpPr>
        <p:spPr>
          <a:xfrm>
            <a:off x="5260438" y="539500"/>
            <a:ext cx="2787000" cy="406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>
            <a:spLocks noGrp="1"/>
          </p:cNvSpPr>
          <p:nvPr>
            <p:ph type="pic" idx="2"/>
          </p:nvPr>
        </p:nvSpPr>
        <p:spPr>
          <a:xfrm>
            <a:off x="-6850" y="-68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ExtraBold"/>
              <a:buNone/>
              <a:defRPr sz="3000">
                <a:solidFill>
                  <a:schemeClr val="dk1"/>
                </a:solidFill>
                <a:latin typeface="Sora ExtraBold"/>
                <a:ea typeface="Sora ExtraBold"/>
                <a:cs typeface="Sora ExtraBold"/>
                <a:sym typeface="Sora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Didact Gothic"/>
              <a:buChar char="●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○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■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●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○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■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●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○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■"/>
              <a:defRPr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68" r:id="rId9"/>
    <p:sldLayoutId id="214748366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adityamhaske/cryptocurrency-price-analysis-dataset/data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08A27-C36E-48F8-2D99-E42BC75B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753" y="3374269"/>
            <a:ext cx="4982100" cy="841800"/>
          </a:xfrm>
        </p:spPr>
        <p:txBody>
          <a:bodyPr/>
          <a:lstStyle/>
          <a:p>
            <a:r>
              <a:rPr lang="en-US" sz="3200" dirty="0"/>
              <a:t>LJ school of computer applications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SEM 08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Fundamental of Data science Presentation</a:t>
            </a:r>
            <a:endParaRPr lang="en-IN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052" name="Picture 4" descr="LJ Institute of Computer Application ...">
            <a:extLst>
              <a:ext uri="{FF2B5EF4-FFF2-40B4-BE49-F238E27FC236}">
                <a16:creationId xmlns:a16="http://schemas.microsoft.com/office/drawing/2014/main" id="{8C1F9258-6D95-91DB-80D8-E71D882F4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368"/>
            <a:ext cx="1415150" cy="142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5507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EBB5D-A58E-4254-A47F-E231038B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5927"/>
            <a:ext cx="7704000" cy="572700"/>
          </a:xfrm>
        </p:spPr>
        <p:txBody>
          <a:bodyPr/>
          <a:lstStyle/>
          <a:p>
            <a:r>
              <a:rPr lang="en-US" dirty="0"/>
              <a:t>Column types</a:t>
            </a:r>
            <a:endParaRPr lang="en-IN" dirty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4D2A2E01-5C71-40C3-8DF3-399DE42CC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445" y="1409538"/>
            <a:ext cx="5182323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79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B62E5-614E-4B1A-A3E0-06D18C607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78739"/>
            <a:ext cx="7704000" cy="572700"/>
          </a:xfrm>
        </p:spPr>
        <p:txBody>
          <a:bodyPr/>
          <a:lstStyle/>
          <a:p>
            <a:r>
              <a:rPr lang="en-IN" dirty="0"/>
              <a:t>Statistical 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59CDA6-93BC-4170-8433-7D688A2DBA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747"/>
          <a:stretch/>
        </p:blipFill>
        <p:spPr>
          <a:xfrm>
            <a:off x="854567" y="844953"/>
            <a:ext cx="7704001" cy="404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41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6F0DB-63E1-4CF9-BF64-0CCBAE443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en-US" dirty="0"/>
              <a:t>Handle duplicated values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8E960-7C9C-4B4F-A048-87AC4C063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59" y="1749929"/>
            <a:ext cx="8281060" cy="198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43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B554-1E89-4489-8CCC-8BA7F0C59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70667"/>
            <a:ext cx="7704000" cy="572700"/>
          </a:xfrm>
        </p:spPr>
        <p:txBody>
          <a:bodyPr/>
          <a:lstStyle/>
          <a:p>
            <a:r>
              <a:rPr lang="en-US" dirty="0"/>
              <a:t>Check for missing values</a:t>
            </a:r>
            <a:endParaRPr lang="en-IN" dirty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194BE985-33B0-4143-A971-4E0B3DCD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73" y="1529216"/>
            <a:ext cx="7640116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15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Google Shape;181;p31"/>
          <p:cNvCxnSpPr/>
          <p:nvPr/>
        </p:nvCxnSpPr>
        <p:spPr>
          <a:xfrm>
            <a:off x="3270250" y="2749800"/>
            <a:ext cx="51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3447662" y="2835051"/>
            <a:ext cx="4982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EDA analysis </a:t>
            </a:r>
            <a:endParaRPr dirty="0"/>
          </a:p>
        </p:txBody>
      </p:sp>
      <p:pic>
        <p:nvPicPr>
          <p:cNvPr id="184" name="Google Shape;184;p3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713225" y="539500"/>
            <a:ext cx="2735448" cy="40644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0E34-4170-4F06-84B8-F578BFB2D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62875"/>
            <a:ext cx="7704000" cy="572700"/>
          </a:xfrm>
        </p:spPr>
        <p:txBody>
          <a:bodyPr/>
          <a:lstStyle/>
          <a:p>
            <a:r>
              <a:rPr lang="en-IN" dirty="0"/>
              <a:t>Skewness Analysis 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E49C7A42-87C7-4584-939B-D666A6EF4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43" y="1085097"/>
            <a:ext cx="7506748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11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7625-BA76-46B5-811E-817CAEFC6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Histogram for numerical cols</a:t>
            </a:r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48CC8489-1EB2-404B-BF11-542537626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784288"/>
            <a:ext cx="7731125" cy="199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92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411E56-71CA-E500-E785-8F6B1A9A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88" y="281232"/>
            <a:ext cx="6883787" cy="455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38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C4521-8C75-4849-8D9B-1F45CA197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79" y="0"/>
            <a:ext cx="7704000" cy="572700"/>
          </a:xfrm>
        </p:spPr>
        <p:txBody>
          <a:bodyPr/>
          <a:lstStyle/>
          <a:p>
            <a:r>
              <a:rPr lang="en-US" dirty="0"/>
              <a:t>Scatter plot : open vs close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01758-776B-685D-7C97-D590CC735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329" y="570910"/>
            <a:ext cx="6686299" cy="1186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61B2F-40B4-15A4-A64A-C2E609431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737" y="1757827"/>
            <a:ext cx="6122525" cy="329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92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78355-49D1-4D27-AB0C-A6686BC0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47507"/>
            <a:ext cx="7704000" cy="572700"/>
          </a:xfrm>
        </p:spPr>
        <p:txBody>
          <a:bodyPr/>
          <a:lstStyle/>
          <a:p>
            <a:r>
              <a:rPr lang="en-IN" dirty="0"/>
              <a:t>Heatmap for correlation analysis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6A4CD5EB-9D8A-41B7-AE91-1D5961AA3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193" y="1055756"/>
            <a:ext cx="7482136" cy="362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36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ctrTitle"/>
          </p:nvPr>
        </p:nvSpPr>
        <p:spPr>
          <a:xfrm>
            <a:off x="875980" y="475268"/>
            <a:ext cx="6936058" cy="14955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Crypto EDA Analysis, Prediction &amp; forecasting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07AF9-0D55-4B48-AE5D-D36AC78F0274}"/>
              </a:ext>
            </a:extLst>
          </p:cNvPr>
          <p:cNvSpPr txBox="1"/>
          <p:nvPr/>
        </p:nvSpPr>
        <p:spPr>
          <a:xfrm>
            <a:off x="564933" y="1956765"/>
            <a:ext cx="75841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Members:</a:t>
            </a:r>
          </a:p>
          <a:p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Guided by:</a:t>
            </a:r>
          </a:p>
          <a:p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Dr. Jignesh Doshi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B2EBB9E-0169-4FEC-83D3-EF5C7E7A6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037187"/>
              </p:ext>
            </p:extLst>
          </p:nvPr>
        </p:nvGraphicFramePr>
        <p:xfrm>
          <a:off x="683879" y="2519608"/>
          <a:ext cx="3210561" cy="1483360"/>
        </p:xfrm>
        <a:graphic>
          <a:graphicData uri="http://schemas.openxmlformats.org/drawingml/2006/table">
            <a:tbl>
              <a:tblPr firstRow="1" bandRow="1">
                <a:tableStyleId>{355E2E0B-67AB-4555-B6E7-9529A57AF2A1}</a:tableStyleId>
              </a:tblPr>
              <a:tblGrid>
                <a:gridCol w="1600518">
                  <a:extLst>
                    <a:ext uri="{9D8B030D-6E8A-4147-A177-3AD203B41FA5}">
                      <a16:colId xmlns:a16="http://schemas.microsoft.com/office/drawing/2014/main" val="194624342"/>
                    </a:ext>
                  </a:extLst>
                </a:gridCol>
                <a:gridCol w="1610043">
                  <a:extLst>
                    <a:ext uri="{9D8B030D-6E8A-4147-A177-3AD203B41FA5}">
                      <a16:colId xmlns:a16="http://schemas.microsoft.com/office/drawing/2014/main" val="1073172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Enrolment no.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16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Arnold Macwan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21004500210065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49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Manthan Parmar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21004500210094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21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>
                          <a:solidFill>
                            <a:schemeClr val="tx1"/>
                          </a:solidFill>
                        </a:rPr>
                        <a:t>Hitij</a:t>
                      </a: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 Vaghela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21004500210186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69814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DAD00-0EAE-4BDB-869D-0BE8E53A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9194"/>
            <a:ext cx="7704000" cy="572700"/>
          </a:xfrm>
        </p:spPr>
        <p:txBody>
          <a:bodyPr/>
          <a:lstStyle/>
          <a:p>
            <a:r>
              <a:rPr lang="en-IN" dirty="0"/>
              <a:t>Price-chart : line chart analysis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6FA21-5996-5CF7-29B2-3F0F8D9E2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4996"/>
            <a:ext cx="4200439" cy="1958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AD587-041D-F73C-97CD-965B3FEC2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251" y="1048216"/>
            <a:ext cx="4891861" cy="313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8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CBD8E-BE00-4B74-85B3-55BCB0070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76" y="309042"/>
            <a:ext cx="7704000" cy="572700"/>
          </a:xfrm>
        </p:spPr>
        <p:txBody>
          <a:bodyPr/>
          <a:lstStyle/>
          <a:p>
            <a:r>
              <a:rPr lang="en-IN" dirty="0"/>
              <a:t>Feature engineering and indicators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6285AE-5DE2-411E-A1F4-C39D2C961D96}"/>
              </a:ext>
            </a:extLst>
          </p:cNvPr>
          <p:cNvSpPr/>
          <p:nvPr/>
        </p:nvSpPr>
        <p:spPr>
          <a:xfrm>
            <a:off x="983376" y="881742"/>
            <a:ext cx="717724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dirty="0">
                <a:solidFill>
                  <a:schemeClr val="tx1"/>
                </a:solidFill>
              </a:rPr>
              <a:t>Add following features to indicate the trends</a:t>
            </a:r>
          </a:p>
          <a:p>
            <a:pPr>
              <a:buClr>
                <a:schemeClr val="tx1"/>
              </a:buClr>
            </a:pPr>
            <a:endParaRPr lang="en-IN" dirty="0">
              <a:solidFill>
                <a:schemeClr val="tx1"/>
              </a:solidFill>
            </a:endParaRP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FF0000"/>
                </a:solidFill>
              </a:rPr>
              <a:t>Moving average </a:t>
            </a: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Moving averages are technical indicators that smooth out price fluctuations by averaging prices over a specific period, helping traders to identify trends and potential support/resistance levels. </a:t>
            </a:r>
            <a:endParaRPr lang="en-IN" dirty="0">
              <a:solidFill>
                <a:schemeClr val="tx1"/>
              </a:solidFill>
            </a:endParaRP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FF0000"/>
                </a:solidFill>
              </a:rPr>
              <a:t>Daily Change %</a:t>
            </a: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tx1"/>
                </a:solidFill>
              </a:rPr>
              <a:t>Daily change shows the daily average changes in the price in percentage</a:t>
            </a: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FF0000"/>
                </a:solidFill>
              </a:rPr>
              <a:t>Bollinger bands</a:t>
            </a: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Bollinger Bands are a technical analysis tool used to assess market volatility and identify potential trading opportunities, consisting of a simple moving average (SMA) and two bands (upper and lower) typically set two standard deviations away from the SMA.</a:t>
            </a:r>
            <a:endParaRPr lang="en-IN" dirty="0">
              <a:solidFill>
                <a:schemeClr val="tx1"/>
              </a:solidFill>
            </a:endParaRP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FF0000"/>
                </a:solidFill>
              </a:rPr>
              <a:t>ATR</a:t>
            </a: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The Average True Range (ATR) indicator is a technical analysis tool that measures market volatility.</a:t>
            </a: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RSI </a:t>
            </a: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The RSI provides immediate signals for buying and selling, helping you understand whether an asset is overbought or oversold.</a:t>
            </a:r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84571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A368E-018F-468A-8A4B-D9D0FB8B9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334" y="109194"/>
            <a:ext cx="7552201" cy="572700"/>
          </a:xfrm>
        </p:spPr>
        <p:txBody>
          <a:bodyPr/>
          <a:lstStyle/>
          <a:p>
            <a:r>
              <a:rPr lang="en-IN" dirty="0"/>
              <a:t>Moving averages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FCF024-59FD-DA20-8106-4E4015651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431" y="783267"/>
            <a:ext cx="4512006" cy="419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57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9B32D-7114-4D3E-9D9E-C35D6BA2E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en-IN" dirty="0"/>
              <a:t>Visualizing the moving averages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D26E2-1C71-F743-488C-9FD616F31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678" y="632832"/>
            <a:ext cx="67913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82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95FC-8B00-DE3D-51A0-BDA10375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1871"/>
            <a:ext cx="7704000" cy="572700"/>
          </a:xfrm>
        </p:spPr>
        <p:txBody>
          <a:bodyPr/>
          <a:lstStyle/>
          <a:p>
            <a:r>
              <a:rPr lang="en-US" dirty="0"/>
              <a:t>RSI – Relative strength index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4F73C-2603-AA63-ED72-E6F154A7D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13" y="1182028"/>
            <a:ext cx="4463620" cy="376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60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8299D-7689-AD85-E7CF-1210C310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41133-5312-A5BC-4ABB-5014B930D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3999" cy="517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29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73F7-F455-C9F1-963A-B56B8B63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6887"/>
            <a:ext cx="7704000" cy="572700"/>
          </a:xfrm>
        </p:spPr>
        <p:txBody>
          <a:bodyPr/>
          <a:lstStyle/>
          <a:p>
            <a:r>
              <a:rPr lang="en-IN" dirty="0"/>
              <a:t>Other indicators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403F6-8735-7A0E-FCC6-04CD6BD9F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541" y="792532"/>
            <a:ext cx="4179827" cy="414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78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AADD-894E-5797-00DA-38FCD624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8515"/>
            <a:ext cx="7704000" cy="572700"/>
          </a:xfrm>
        </p:spPr>
        <p:txBody>
          <a:bodyPr/>
          <a:lstStyle/>
          <a:p>
            <a:r>
              <a:rPr lang="en-IN" dirty="0"/>
              <a:t>Visualizing the indicators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294E4-46A0-9F18-0C34-023065A80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037" y="1118491"/>
            <a:ext cx="53149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18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6937-3A57-488C-BC2B-84E7A001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0559"/>
            <a:ext cx="7704000" cy="572700"/>
          </a:xfrm>
        </p:spPr>
        <p:txBody>
          <a:bodyPr/>
          <a:lstStyle/>
          <a:p>
            <a:r>
              <a:rPr lang="en-IN" dirty="0"/>
              <a:t>Percentage changes in price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431695-A6A1-4201-AD27-F42501ADF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5" y="1275773"/>
            <a:ext cx="4620055" cy="24817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405731-444C-4160-A03D-78D2CBC0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07" y="1074774"/>
            <a:ext cx="3968084" cy="281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72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0ADC8-019F-493C-9B95-349DC5F51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4563"/>
            <a:ext cx="7704000" cy="572700"/>
          </a:xfrm>
        </p:spPr>
        <p:txBody>
          <a:bodyPr/>
          <a:lstStyle/>
          <a:p>
            <a:r>
              <a:rPr lang="en-IN" dirty="0"/>
              <a:t>Bollinger Bands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428A13-0F14-4C0C-B6AB-A2357D695450}"/>
              </a:ext>
            </a:extLst>
          </p:cNvPr>
          <p:cNvSpPr/>
          <p:nvPr/>
        </p:nvSpPr>
        <p:spPr>
          <a:xfrm>
            <a:off x="1315891" y="1179570"/>
            <a:ext cx="651221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Bollinger Bands are a technical analysis tool that shows the price volatility of a financial instrument over time. It consists of three : upper band, lower band and middle band</a:t>
            </a:r>
          </a:p>
          <a:p>
            <a:pPr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In this case :</a:t>
            </a:r>
          </a:p>
          <a:p>
            <a:pPr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Upper band = MA30 +  (2 * Std Dev.)</a:t>
            </a: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Lower band = MA30 -  (2 * Std Dev.)</a:t>
            </a:r>
          </a:p>
          <a:p>
            <a:pPr marL="285750" lvl="1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Middle band = MA30</a:t>
            </a:r>
            <a:endParaRPr lang="en-IN" dirty="0">
              <a:solidFill>
                <a:schemeClr val="tx1"/>
              </a:solidFill>
            </a:endParaRPr>
          </a:p>
          <a:p>
            <a:pPr marL="742950" lvl="1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06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/>
        </p:nvSpPr>
        <p:spPr>
          <a:xfrm>
            <a:off x="720725" y="1413862"/>
            <a:ext cx="7710047" cy="318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Introduction &amp; Problem definition 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Data Summary 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EDA analysis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Scatter plot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Heatmap &amp; histogram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Feature engineering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Moving averages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BB bands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Daily change &amp; ATR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RSI</a:t>
            </a:r>
          </a:p>
          <a:p>
            <a:pPr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    </a:t>
            </a:r>
            <a:r>
              <a:rPr lang="en-IN" dirty="0" err="1">
                <a:solidFill>
                  <a:schemeClr val="tx1"/>
                </a:solidFill>
              </a:rPr>
              <a:t>XGBoost</a:t>
            </a:r>
            <a:r>
              <a:rPr lang="en-IN" dirty="0">
                <a:solidFill>
                  <a:schemeClr val="tx1"/>
                </a:solidFill>
              </a:rPr>
              <a:t> model </a:t>
            </a:r>
          </a:p>
          <a:p>
            <a:pPr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    LSTM Model </a:t>
            </a:r>
          </a:p>
          <a:p>
            <a:pPr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    Conclusion</a:t>
            </a:r>
          </a:p>
          <a:p>
            <a:pPr marL="742950" lvl="1" indent="-342900">
              <a:buFont typeface="+mj-lt"/>
              <a:buAutoNum type="arabicPeriod"/>
            </a:pPr>
            <a:endParaRPr lang="en-IN" dirty="0">
              <a:solidFill>
                <a:schemeClr val="tx1"/>
              </a:solidFill>
            </a:endParaRPr>
          </a:p>
          <a:p>
            <a:pPr marL="228600" lvl="0" indent="-22860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100" b="1" dirty="0">
              <a:solidFill>
                <a:schemeClr val="tx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2D09DCF-3E19-4C55-9F98-D4E5CF7F1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539750"/>
            <a:ext cx="7702550" cy="573088"/>
          </a:xfrm>
        </p:spPr>
        <p:txBody>
          <a:bodyPr/>
          <a:lstStyle/>
          <a:p>
            <a:r>
              <a:rPr lang="en-IN" dirty="0"/>
              <a:t>Table of content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5BA54F-D587-67B7-CADD-A2DA88341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10" y="0"/>
            <a:ext cx="72731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43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45124-1996-4D00-9ED7-4E0E0302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32139"/>
            <a:ext cx="7704000" cy="572700"/>
          </a:xfrm>
        </p:spPr>
        <p:txBody>
          <a:bodyPr/>
          <a:lstStyle/>
          <a:p>
            <a:r>
              <a:rPr lang="en-IN" dirty="0"/>
              <a:t>Visualizing the Bollinger's bands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FADDCC52-75F5-4220-9DFC-EEF1A5BD2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53" y="879638"/>
            <a:ext cx="8251093" cy="396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1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1B8B-E700-4780-8A17-32CAC0112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6035"/>
            <a:ext cx="7704000" cy="572700"/>
          </a:xfrm>
        </p:spPr>
        <p:txBody>
          <a:bodyPr/>
          <a:lstStyle/>
          <a:p>
            <a:r>
              <a:rPr lang="en-IN" dirty="0"/>
              <a:t>Identifying the trends with plot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252CFF49-75D5-423D-99EF-BA6E897D0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6" y="1332613"/>
            <a:ext cx="8782199" cy="280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98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84831B-5094-437E-A822-80350F2D6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24" y="708398"/>
            <a:ext cx="8055151" cy="372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24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68374-8C5B-C71E-5F1E-1495822EA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04964"/>
            <a:ext cx="7704000" cy="572700"/>
          </a:xfrm>
        </p:spPr>
        <p:txBody>
          <a:bodyPr/>
          <a:lstStyle/>
          <a:p>
            <a:r>
              <a:rPr lang="en-IN" dirty="0"/>
              <a:t>Overview of dataset after 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1FCF3-8404-5B48-FE91-1290ED9E2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916" y="892096"/>
            <a:ext cx="3772223" cy="415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41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315D2-9437-4374-9815-0F6B08D45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Prediction with advance models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3335B-0631-AE1E-8407-681010175E21}"/>
              </a:ext>
            </a:extLst>
          </p:cNvPr>
          <p:cNvSpPr txBox="1"/>
          <p:nvPr/>
        </p:nvSpPr>
        <p:spPr>
          <a:xfrm>
            <a:off x="720000" y="1400543"/>
            <a:ext cx="759137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XGBRegressor: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The XGBoost Regressor is a powerful machine learning algorithm that is commonly used for regression tasks. It is an optimized gradient boosting framework that uses tree-based learning and is known for its high performance and speed.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XGBoost uses gradient boosting, where decision trees are built sequentially, and each tree tries to correct the errors made by the previous tree.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LSTM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LSTM (Long Short-Term Memory) is a type of recurrent neural network (RNN) designed to process and predict sequential data, addressing the limitations of traditional RNNs by overcoming the problem of vanishing gradients.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470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3F1ED-1BC3-1C31-0DC2-16549EB5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502" y="1999050"/>
            <a:ext cx="4312917" cy="572700"/>
          </a:xfrm>
        </p:spPr>
        <p:txBody>
          <a:bodyPr/>
          <a:lstStyle/>
          <a:p>
            <a:r>
              <a:rPr lang="en-US" dirty="0"/>
              <a:t>XGBoost Regressor</a:t>
            </a:r>
            <a:endParaRPr lang="en-IN" dirty="0"/>
          </a:p>
        </p:txBody>
      </p:sp>
      <p:pic>
        <p:nvPicPr>
          <p:cNvPr id="1026" name="Picture 2" descr="Regression - Free business and finance icons">
            <a:extLst>
              <a:ext uri="{FF2B5EF4-FFF2-40B4-BE49-F238E27FC236}">
                <a16:creationId xmlns:a16="http://schemas.microsoft.com/office/drawing/2014/main" id="{82E53972-E90B-6635-6DC9-9451FCC0A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487" y="965975"/>
            <a:ext cx="2490904" cy="249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521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8A1FF-B7E7-4F02-BAF5-D880B18C6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0774"/>
            <a:ext cx="7704000" cy="572700"/>
          </a:xfrm>
        </p:spPr>
        <p:txBody>
          <a:bodyPr/>
          <a:lstStyle/>
          <a:p>
            <a:r>
              <a:rPr lang="en-US" dirty="0"/>
              <a:t>Feature selection and train-test split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5F951A-7CFA-41E2-AE44-278E5FAA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76" y="643473"/>
            <a:ext cx="4004187" cy="36631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828914-97BD-4462-830A-C973CAAAC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13" y="4306661"/>
            <a:ext cx="8534774" cy="62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04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D923E-FA6F-4287-8236-B138E6CF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78351"/>
            <a:ext cx="7704000" cy="572700"/>
          </a:xfrm>
        </p:spPr>
        <p:txBody>
          <a:bodyPr/>
          <a:lstStyle/>
          <a:p>
            <a:r>
              <a:rPr lang="en-IN" dirty="0"/>
              <a:t>Build the </a:t>
            </a:r>
            <a:r>
              <a:rPr lang="en-IN" dirty="0" err="1"/>
              <a:t>XGBoost</a:t>
            </a:r>
            <a:r>
              <a:rPr lang="en-IN" dirty="0"/>
              <a:t> model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1F518E18-189F-4958-8204-C2EC93EA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75" y="1059831"/>
            <a:ext cx="8355479" cy="376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19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C002C-F5BA-4E1C-A5BC-18F2643AC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89" y="216771"/>
            <a:ext cx="7704000" cy="572700"/>
          </a:xfrm>
        </p:spPr>
        <p:txBody>
          <a:bodyPr/>
          <a:lstStyle/>
          <a:p>
            <a:r>
              <a:rPr lang="en-IN" dirty="0"/>
              <a:t>Evaluate the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37591-6841-4A46-8D48-0571BB5AA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" y="1268109"/>
            <a:ext cx="4757785" cy="32347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146910-A568-4ECC-9B83-3DD7F65CD6F9}"/>
              </a:ext>
            </a:extLst>
          </p:cNvPr>
          <p:cNvSpPr/>
          <p:nvPr/>
        </p:nvSpPr>
        <p:spPr>
          <a:xfrm>
            <a:off x="5029200" y="1448365"/>
            <a:ext cx="400722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b="1" u="sng" dirty="0">
                <a:solidFill>
                  <a:schemeClr val="tx1"/>
                </a:solidFill>
              </a:rPr>
              <a:t>MAE =  </a:t>
            </a:r>
            <a:r>
              <a:rPr lang="en-US" dirty="0">
                <a:solidFill>
                  <a:schemeClr val="tx1"/>
                </a:solidFill>
              </a:rPr>
              <a:t>Since the average price is ~20,643, the MAE is only about </a:t>
            </a:r>
            <a:r>
              <a:rPr lang="en-US" b="1" dirty="0">
                <a:solidFill>
                  <a:schemeClr val="tx1"/>
                </a:solidFill>
              </a:rPr>
              <a:t>6.1%</a:t>
            </a:r>
            <a:r>
              <a:rPr lang="en-US" dirty="0">
                <a:solidFill>
                  <a:schemeClr val="tx1"/>
                </a:solidFill>
              </a:rPr>
              <a:t> of the mean price, which is pretty good.</a:t>
            </a:r>
          </a:p>
          <a:p>
            <a:pPr algn="just"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  <a:p>
            <a:pPr marL="171450" indent="-1714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chemeClr val="tx1"/>
                </a:solidFill>
              </a:rPr>
              <a:t>RMSE = </a:t>
            </a:r>
            <a:r>
              <a:rPr lang="en-US" dirty="0">
                <a:solidFill>
                  <a:schemeClr val="tx1"/>
                </a:solidFill>
              </a:rPr>
              <a:t>This value seems surprisingly low given the high variability of BTC prices. it’s likely that this is scaled or normalized, but if this is the actual RMSE, it’s extremely good.</a:t>
            </a:r>
          </a:p>
          <a:p>
            <a:pPr marL="171450" indent="-1714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171450" indent="-1714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u="sng" dirty="0">
                <a:solidFill>
                  <a:schemeClr val="tx1"/>
                </a:solidFill>
              </a:rPr>
              <a:t>R2 =</a:t>
            </a:r>
            <a:r>
              <a:rPr lang="en-US" dirty="0">
                <a:solidFill>
                  <a:schemeClr val="tx1"/>
                </a:solidFill>
              </a:rPr>
              <a:t> A score of </a:t>
            </a:r>
            <a:r>
              <a:rPr lang="en-US" b="1" dirty="0">
                <a:solidFill>
                  <a:schemeClr val="tx1"/>
                </a:solidFill>
              </a:rPr>
              <a:t>0.957</a:t>
            </a:r>
            <a:r>
              <a:rPr lang="en-US" dirty="0">
                <a:solidFill>
                  <a:schemeClr val="tx1"/>
                </a:solidFill>
              </a:rPr>
              <a:t> suggests that 95.7% of the variance is explained by your model, which is excellent.</a:t>
            </a:r>
          </a:p>
        </p:txBody>
      </p:sp>
    </p:spTree>
    <p:extLst>
      <p:ext uri="{BB962C8B-B14F-4D97-AF65-F5344CB8AC3E}">
        <p14:creationId xmlns:p14="http://schemas.microsoft.com/office/powerpoint/2010/main" val="3322298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54231-958D-4AC9-8DF7-5E40E121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 </a:t>
            </a:r>
            <a:endParaRPr lang="en-IN" dirty="0"/>
          </a:p>
        </p:txBody>
      </p:sp>
      <p:sp>
        <p:nvSpPr>
          <p:cNvPr id="3" name="Google Shape;175;p30">
            <a:extLst>
              <a:ext uri="{FF2B5EF4-FFF2-40B4-BE49-F238E27FC236}">
                <a16:creationId xmlns:a16="http://schemas.microsoft.com/office/drawing/2014/main" id="{66BFD711-E582-4BE1-87C6-E71C1508E8B6}"/>
              </a:ext>
            </a:extLst>
          </p:cNvPr>
          <p:cNvSpPr txBox="1">
            <a:spLocks/>
          </p:cNvSpPr>
          <p:nvPr/>
        </p:nvSpPr>
        <p:spPr>
          <a:xfrm>
            <a:off x="1111444" y="1598395"/>
            <a:ext cx="7471122" cy="2737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Cryptocurrency markets are characterized by significant volatility and are affected by numerous elements. This project aims to create a predictive model capable of delivering precise price predictions, assisting users in refining their trading strategies and make decisions and predict the trends (up/down) and useful insights using past market data, technical indicators and other factors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962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77D0-5D2A-4742-BDE7-D4308FA5D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78351"/>
            <a:ext cx="7704000" cy="572700"/>
          </a:xfrm>
        </p:spPr>
        <p:txBody>
          <a:bodyPr/>
          <a:lstStyle/>
          <a:p>
            <a:r>
              <a:rPr lang="en-IN" dirty="0"/>
              <a:t>Visualize the predicated prices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AF01BDDD-3BE3-407A-8FE8-FFC4D6F87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1360470"/>
            <a:ext cx="8547580" cy="20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71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917C036B-42BE-43D3-8A85-8F2A77FB6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10" y="386550"/>
            <a:ext cx="7244179" cy="41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05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1096563" y="2571750"/>
            <a:ext cx="3160500" cy="7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LSTM Model</a:t>
            </a:r>
            <a:endParaRPr dirty="0"/>
          </a:p>
        </p:txBody>
      </p:sp>
      <p:pic>
        <p:nvPicPr>
          <p:cNvPr id="176" name="Google Shape;176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390" b="1380"/>
          <a:stretch/>
        </p:blipFill>
        <p:spPr>
          <a:xfrm>
            <a:off x="5260438" y="539498"/>
            <a:ext cx="2786999" cy="4064503"/>
          </a:xfrm>
          <a:prstGeom prst="rect">
            <a:avLst/>
          </a:prstGeom>
        </p:spPr>
      </p:pic>
      <p:cxnSp>
        <p:nvCxnSpPr>
          <p:cNvPr id="4" name="Google Shape;181;p31">
            <a:extLst>
              <a:ext uri="{FF2B5EF4-FFF2-40B4-BE49-F238E27FC236}">
                <a16:creationId xmlns:a16="http://schemas.microsoft.com/office/drawing/2014/main" id="{97A703A2-240A-40BE-8AF3-190009EFB3D8}"/>
              </a:ext>
            </a:extLst>
          </p:cNvPr>
          <p:cNvCxnSpPr/>
          <p:nvPr/>
        </p:nvCxnSpPr>
        <p:spPr>
          <a:xfrm>
            <a:off x="101938" y="2380967"/>
            <a:ext cx="51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99CC-792B-4636-9F52-91B77EF6C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7700"/>
            <a:ext cx="7704000" cy="572700"/>
          </a:xfrm>
        </p:spPr>
        <p:txBody>
          <a:bodyPr/>
          <a:lstStyle/>
          <a:p>
            <a:r>
              <a:rPr lang="en-IN" dirty="0"/>
              <a:t>Feature selection and Data Scaling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4CD32212-A0A6-45FA-BE26-D696B8322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83855"/>
            <a:ext cx="4699000" cy="3330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81A18A-1920-4A09-A511-F67DDEED1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455" y="1797566"/>
            <a:ext cx="5363544" cy="261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37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EACB9-8C8B-4F45-A456-048A196D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67" y="209300"/>
            <a:ext cx="7704000" cy="572700"/>
          </a:xfrm>
        </p:spPr>
        <p:txBody>
          <a:bodyPr/>
          <a:lstStyle/>
          <a:p>
            <a:r>
              <a:rPr lang="en-IN" dirty="0"/>
              <a:t>Training and Testing Dataset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6B4ABFED-7009-4C0C-BE9A-8F4AB41F3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19" y="1919196"/>
            <a:ext cx="7487695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12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38D38-02C4-499A-B1B2-12CA666C3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9233"/>
            <a:ext cx="7704000" cy="572700"/>
          </a:xfrm>
        </p:spPr>
        <p:txBody>
          <a:bodyPr/>
          <a:lstStyle/>
          <a:p>
            <a:r>
              <a:rPr lang="en-IN" dirty="0"/>
              <a:t>Sequences with length of 60 and reshape the data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855F50D9-1664-4846-B309-B3FB70556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477"/>
            <a:ext cx="4539452" cy="3219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75D91A-0020-4B4B-86BF-4A9ECF48F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336" y="1360477"/>
            <a:ext cx="4790664" cy="241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34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8366A-4EAE-44AF-BB39-22764A336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9367"/>
            <a:ext cx="7704000" cy="572700"/>
          </a:xfrm>
        </p:spPr>
        <p:txBody>
          <a:bodyPr/>
          <a:lstStyle/>
          <a:p>
            <a:r>
              <a:rPr lang="en-IN" dirty="0"/>
              <a:t>Model building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EB90D2B7-FB21-40A2-9356-9366DA878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89" y="1387581"/>
            <a:ext cx="7802064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44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DE2D-A14B-4E6B-B618-41BDCFFEC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1566"/>
            <a:ext cx="7704000" cy="572700"/>
          </a:xfrm>
        </p:spPr>
        <p:txBody>
          <a:bodyPr/>
          <a:lstStyle/>
          <a:p>
            <a:r>
              <a:rPr lang="en-IN" dirty="0"/>
              <a:t>Fit the model with appropriate iterations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96DDE4D5-E6AA-4BA6-9A27-B56DE6257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44" y="1193773"/>
            <a:ext cx="8569311" cy="380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20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19A9-E840-4B82-96A7-2F75074A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82300"/>
            <a:ext cx="7704000" cy="572700"/>
          </a:xfrm>
        </p:spPr>
        <p:txBody>
          <a:bodyPr/>
          <a:lstStyle/>
          <a:p>
            <a:r>
              <a:rPr lang="en-IN" dirty="0"/>
              <a:t>Predictions and model evaluation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BD308C68-CEA1-4691-A22D-FA5E31F3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7" y="773533"/>
            <a:ext cx="3886200" cy="40863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3D5522-FD23-4C79-BB42-BBA8EE562CAC}"/>
              </a:ext>
            </a:extLst>
          </p:cNvPr>
          <p:cNvSpPr/>
          <p:nvPr/>
        </p:nvSpPr>
        <p:spPr>
          <a:xfrm>
            <a:off x="4030132" y="1092766"/>
            <a:ext cx="488526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solidFill>
                  <a:schemeClr val="tx1"/>
                </a:solidFill>
              </a:rPr>
              <a:t>Analysis:</a:t>
            </a:r>
          </a:p>
          <a:p>
            <a:pPr>
              <a:buClr>
                <a:schemeClr val="tx1"/>
              </a:buClr>
            </a:pPr>
            <a:endParaRPr lang="en-IN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</a:rPr>
              <a:t>RMSE (</a:t>
            </a:r>
            <a:r>
              <a:rPr lang="en-US" sz="1600" dirty="0">
                <a:solidFill>
                  <a:srgbClr val="FF0000"/>
                </a:solidFill>
              </a:rPr>
              <a:t>1454.90</a:t>
            </a:r>
            <a:r>
              <a:rPr lang="en-US" sz="1600" dirty="0">
                <a:solidFill>
                  <a:schemeClr val="tx1"/>
                </a:solidFill>
              </a:rPr>
              <a:t>) indicates that, on average, the model’s predicted price deviates by about $1455 from the actual price. Since BTC prices can be highly </a:t>
            </a:r>
            <a:r>
              <a:rPr lang="en-US" sz="1600" dirty="0">
                <a:solidFill>
                  <a:srgbClr val="FF0000"/>
                </a:solidFill>
              </a:rPr>
              <a:t>volatile</a:t>
            </a:r>
            <a:r>
              <a:rPr lang="en-US" sz="1600" dirty="0">
                <a:solidFill>
                  <a:schemeClr val="tx1"/>
                </a:solidFill>
              </a:rPr>
              <a:t>, this error is relatively small compared to the typical price range.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</a:rPr>
              <a:t>R2 score 0.9769 indicates that 97.7% of the variance in the BTC price is explained by the model.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</a:rPr>
              <a:t>Overall, the model is trained and performed well 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I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11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FE63F-A9A9-4746-8407-0AFD85DE2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467" y="0"/>
            <a:ext cx="7704000" cy="572700"/>
          </a:xfrm>
        </p:spPr>
        <p:txBody>
          <a:bodyPr/>
          <a:lstStyle/>
          <a:p>
            <a:r>
              <a:rPr lang="en-IN" dirty="0"/>
              <a:t>Predicated price vs Actual Price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1CCF0-4925-4B95-AF1D-0AA2CCBBB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38" y="790467"/>
            <a:ext cx="7988457" cy="41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68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57878-17FE-4A0B-9B09-F0384C8C3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data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EF67F-A274-4A3B-A97C-28EA9EC926D0}"/>
              </a:ext>
            </a:extLst>
          </p:cNvPr>
          <p:cNvSpPr/>
          <p:nvPr/>
        </p:nvSpPr>
        <p:spPr>
          <a:xfrm>
            <a:off x="720000" y="1521438"/>
            <a:ext cx="758644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The "Cryptocurrency Price Analysis Dataset: BTC, ETH, XRP, LTC (2018-2023)" is a comprehensive dataset that captures the daily price movements of six popular cryptocurrencies. It covers a period from January 1, 2018, to May 31, 2023, providing a valuable resource for researchers, analysts, and enthusiasts interested in studying the historical price behavior of these digital assets.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https://www.kaggle.com/datasets/adityamhaske/cryptocurrency-price-analysis-dataset/data</a:t>
            </a:r>
            <a:r>
              <a:rPr lang="en-IN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5977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11653-EA81-42B3-9348-9C00CBD6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0767"/>
            <a:ext cx="7704000" cy="572700"/>
          </a:xfrm>
        </p:spPr>
        <p:txBody>
          <a:bodyPr/>
          <a:lstStyle/>
          <a:p>
            <a:r>
              <a:rPr lang="en-IN" dirty="0"/>
              <a:t>Price forecasting of 7 days based on last 60 days with LSTM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28E8D4E5-7CB8-4082-856F-26BE502EC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7" y="1138809"/>
            <a:ext cx="8415867" cy="378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42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693568-8C3B-4DEF-A5B0-60A262B66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46" y="358361"/>
            <a:ext cx="8200307" cy="439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02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A60BE-F1C2-457B-87F1-559F1A398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en-IN" dirty="0"/>
              <a:t>Verify the forecasting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713ACE0-18BE-4ED9-B5D0-9444BE529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459"/>
            <a:ext cx="4478867" cy="43433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E5E886-07F2-4A62-BBEF-076E6EB4729D}"/>
              </a:ext>
            </a:extLst>
          </p:cNvPr>
          <p:cNvSpPr/>
          <p:nvPr/>
        </p:nvSpPr>
        <p:spPr>
          <a:xfrm>
            <a:off x="4572000" y="1108787"/>
            <a:ext cx="457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tx1"/>
                </a:solidFill>
              </a:rPr>
              <a:t>Analysis: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tx1"/>
                </a:solidFill>
              </a:rPr>
              <a:t>RMSE= </a:t>
            </a:r>
            <a:r>
              <a:rPr lang="en-US" sz="1600" dirty="0">
                <a:solidFill>
                  <a:schemeClr val="tx1"/>
                </a:solidFill>
              </a:rPr>
              <a:t>784.69 suggests that, on average, the model’s forecast deviates by about $785 from the actual BTC price over the 7-day </a:t>
            </a:r>
            <a:r>
              <a:rPr lang="en-US" sz="1600" dirty="0" err="1">
                <a:solidFill>
                  <a:schemeClr val="tx1"/>
                </a:solidFill>
              </a:rPr>
              <a:t>backtest</a:t>
            </a:r>
            <a:r>
              <a:rPr lang="en-US" sz="1600" dirty="0">
                <a:solidFill>
                  <a:schemeClr val="tx1"/>
                </a:solidFill>
              </a:rPr>
              <a:t> period.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An RMSE below 800 for BTC price predictions over a 7-day period is a </a:t>
            </a:r>
            <a:r>
              <a:rPr lang="en-US" sz="1600" b="1" dirty="0">
                <a:solidFill>
                  <a:srgbClr val="FF0000"/>
                </a:solidFill>
              </a:rPr>
              <a:t>good indicator of reliability</a:t>
            </a:r>
            <a:r>
              <a:rPr lang="en-US" sz="1600" dirty="0">
                <a:solidFill>
                  <a:srgbClr val="FF0000"/>
                </a:solidFill>
              </a:rPr>
              <a:t>.</a:t>
            </a:r>
            <a:endParaRPr lang="en-I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578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0DE59-4434-4B25-9352-E242B919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Comparison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436E85-E30C-4AA8-B89F-003465165190}"/>
              </a:ext>
            </a:extLst>
          </p:cNvPr>
          <p:cNvSpPr/>
          <p:nvPr/>
        </p:nvSpPr>
        <p:spPr>
          <a:xfrm>
            <a:off x="1244933" y="1668499"/>
            <a:ext cx="6138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600" b="1" dirty="0">
                <a:solidFill>
                  <a:schemeClr val="tx1"/>
                </a:solidFill>
              </a:rPr>
              <a:t>    XGBoost Model: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Fast and accurate for predicting trends and price changes.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Suitable for quick decision-making and broader market analysis.</a:t>
            </a:r>
          </a:p>
          <a:p>
            <a:pPr>
              <a:buClr>
                <a:schemeClr val="tx1"/>
              </a:buClr>
            </a:pPr>
            <a:endParaRPr lang="en-US" sz="16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1600" b="1" dirty="0">
                <a:solidFill>
                  <a:schemeClr val="tx1"/>
                </a:solidFill>
              </a:rPr>
              <a:t>    LSTM Model:</a:t>
            </a:r>
          </a:p>
          <a:p>
            <a:pPr>
              <a:buClr>
                <a:schemeClr val="tx1"/>
              </a:buClr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Highly effective at capturing sequential price patterns.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Better suited for </a:t>
            </a:r>
            <a:r>
              <a:rPr lang="en-US" sz="1600" b="1" dirty="0">
                <a:solidFill>
                  <a:schemeClr val="tx1"/>
                </a:solidFill>
              </a:rPr>
              <a:t>7-day price forecasting</a:t>
            </a:r>
            <a:r>
              <a:rPr lang="en-US" sz="1600" dirty="0">
                <a:solidFill>
                  <a:schemeClr val="tx1"/>
                </a:solidFill>
              </a:rPr>
              <a:t> with a high degree of reliability.</a:t>
            </a:r>
          </a:p>
          <a:p>
            <a:pPr>
              <a:buClr>
                <a:schemeClr val="tx1"/>
              </a:buClr>
            </a:pPr>
            <a:endParaRPr lang="en-I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959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5D28C-E503-479B-99F4-912611FC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955EBE-719D-4C9A-AD88-966DFAEF2122}"/>
              </a:ext>
            </a:extLst>
          </p:cNvPr>
          <p:cNvSpPr/>
          <p:nvPr/>
        </p:nvSpPr>
        <p:spPr>
          <a:xfrm>
            <a:off x="855133" y="1773876"/>
            <a:ext cx="770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The predictive models (XGBoost and LSTM) have shown excellent performance in forecasting BTC prices. 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XGBoost excels in explaining variance and handling price trends, while LSTM effectively predicts short-term price movements with minimal deviation.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Forecasting Accuracy: The RMSE of 784.69 for a 7-day forecast confirms that the model can be used to predict BTC price trends with a high degree of reliability.</a:t>
            </a:r>
            <a:endParaRPr lang="en-I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914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A39D-B452-464E-B9D9-3BF3A1665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532" y="1860299"/>
            <a:ext cx="4495467" cy="1043767"/>
          </a:xfrm>
        </p:spPr>
        <p:txBody>
          <a:bodyPr/>
          <a:lstStyle/>
          <a:p>
            <a:r>
              <a:rPr lang="en" sz="4400" dirty="0"/>
              <a:t>THANKS!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7820914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B430-D60A-4679-997D-A027FCDA7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08979"/>
            <a:ext cx="7704000" cy="572700"/>
          </a:xfrm>
        </p:spPr>
        <p:txBody>
          <a:bodyPr/>
          <a:lstStyle/>
          <a:p>
            <a:r>
              <a:rPr lang="en-IN" dirty="0"/>
              <a:t>Column descriptions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83D03B-0C39-4125-AAB3-C8B19B690613}"/>
              </a:ext>
            </a:extLst>
          </p:cNvPr>
          <p:cNvSpPr/>
          <p:nvPr/>
        </p:nvSpPr>
        <p:spPr>
          <a:xfrm>
            <a:off x="522514" y="1112200"/>
            <a:ext cx="797986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tx1"/>
                </a:solidFill>
              </a:rPr>
              <a:t>List of features:</a:t>
            </a:r>
          </a:p>
          <a:p>
            <a:endParaRPr lang="en-IN" sz="2000" dirty="0">
              <a:solidFill>
                <a:schemeClr val="tx1"/>
              </a:solidFill>
            </a:endParaRPr>
          </a:p>
          <a:p>
            <a:pPr marL="342900" lvl="4" indent="-342900" fontAlgn="base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</a:rPr>
              <a:t>Crypto: This column specifies the name of the cryptocurrency</a:t>
            </a:r>
          </a:p>
          <a:p>
            <a:pPr marL="342900" lvl="1" indent="-342900" fontAlgn="base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</a:rPr>
              <a:t>Date: The date on which the price data was recorded.</a:t>
            </a:r>
          </a:p>
          <a:p>
            <a:pPr marL="342900" lvl="1" indent="-342900" fontAlgn="base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</a:rPr>
              <a:t>Open: The opening price of the cryptocurrency at the beginning of the day.</a:t>
            </a:r>
          </a:p>
          <a:p>
            <a:pPr marL="342900" lvl="1" indent="-342900" fontAlgn="base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</a:rPr>
              <a:t>High: The highest price reached by the cryptocurrency during 	the day.</a:t>
            </a:r>
          </a:p>
          <a:p>
            <a:pPr marL="342900" lvl="1" indent="-342900" fontAlgn="base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</a:rPr>
              <a:t>Low: The lowest price reached by the cryptocurrency during the day.</a:t>
            </a:r>
          </a:p>
          <a:p>
            <a:pPr marL="342900" lvl="1" indent="-342900" fontAlgn="base"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</a:rPr>
              <a:t>Close: The closing price of the cryptocurrency at the end of the day.</a:t>
            </a:r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310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B5F61-3883-47F2-9C74-2893D02C3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Used libraries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70B0BC-FF7F-4D40-BF96-A1EB118D8FD8}"/>
              </a:ext>
            </a:extLst>
          </p:cNvPr>
          <p:cNvSpPr/>
          <p:nvPr/>
        </p:nvSpPr>
        <p:spPr>
          <a:xfrm>
            <a:off x="1321654" y="1986975"/>
            <a:ext cx="553634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dirty="0" err="1">
                <a:solidFill>
                  <a:schemeClr val="tx1"/>
                </a:solidFill>
              </a:rPr>
              <a:t>Numpy</a:t>
            </a:r>
            <a:r>
              <a:rPr lang="en-IN" sz="2000" dirty="0">
                <a:solidFill>
                  <a:schemeClr val="tx1"/>
                </a:solidFill>
              </a:rPr>
              <a:t> and pandas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</a:rPr>
              <a:t>Sci-kit learn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dirty="0" err="1">
                <a:solidFill>
                  <a:schemeClr val="tx1"/>
                </a:solidFill>
              </a:rPr>
              <a:t>Tensorflow</a:t>
            </a:r>
            <a:endParaRPr lang="en-IN" sz="20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</a:rPr>
              <a:t>Matplotlib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</a:rPr>
              <a:t>seaborn</a:t>
            </a:r>
          </a:p>
        </p:txBody>
      </p:sp>
    </p:spTree>
    <p:extLst>
      <p:ext uri="{BB962C8B-B14F-4D97-AF65-F5344CB8AC3E}">
        <p14:creationId xmlns:p14="http://schemas.microsoft.com/office/powerpoint/2010/main" val="3967553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6A7B-C00D-42DD-BA67-13B4B3E62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8458"/>
            <a:ext cx="7704000" cy="572700"/>
          </a:xfrm>
        </p:spPr>
        <p:txBody>
          <a:bodyPr/>
          <a:lstStyle/>
          <a:p>
            <a:r>
              <a:rPr lang="en-US" dirty="0"/>
              <a:t>Data collection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85DC4-E49C-2631-38D2-D7045DD6E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844" y="639055"/>
            <a:ext cx="6918494" cy="44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37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D8D9-C2D2-4145-AC4F-462F67328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39931"/>
            <a:ext cx="7704000" cy="572700"/>
          </a:xfrm>
        </p:spPr>
        <p:txBody>
          <a:bodyPr/>
          <a:lstStyle/>
          <a:p>
            <a:r>
              <a:rPr lang="en-IN" dirty="0"/>
              <a:t>Volume of data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6C9C0E-72D1-40BF-895E-4D8F1D20B4B0}"/>
              </a:ext>
            </a:extLst>
          </p:cNvPr>
          <p:cNvSpPr/>
          <p:nvPr/>
        </p:nvSpPr>
        <p:spPr>
          <a:xfrm>
            <a:off x="1563701" y="112665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</a:rPr>
              <a:t>Rows :1974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</a:rPr>
              <a:t>Columns: 4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EE329-8EAE-5684-FF22-4C6F786EC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444" y="2231207"/>
            <a:ext cx="4563112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31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Cryptocurrency Investment Pitch Deck by Slidesgo">
  <a:themeElements>
    <a:clrScheme name="Simple Light">
      <a:dk1>
        <a:srgbClr val="FFFFFF"/>
      </a:dk1>
      <a:lt1>
        <a:srgbClr val="16293D"/>
      </a:lt1>
      <a:dk2>
        <a:srgbClr val="2F4D4E"/>
      </a:dk2>
      <a:lt2>
        <a:srgbClr val="5E9698"/>
      </a:lt2>
      <a:accent1>
        <a:srgbClr val="7CBB90"/>
      </a:accent1>
      <a:accent2>
        <a:srgbClr val="8AFC7D"/>
      </a:accent2>
      <a:accent3>
        <a:srgbClr val="D1E9CA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1129</Words>
  <Application>Microsoft Office PowerPoint</Application>
  <PresentationFormat>On-screen Show (16:9)</PresentationFormat>
  <Paragraphs>146</Paragraphs>
  <Slides>55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Wingdings</vt:lpstr>
      <vt:lpstr>Nunito Light</vt:lpstr>
      <vt:lpstr>Sora ExtraBold</vt:lpstr>
      <vt:lpstr>Calibri</vt:lpstr>
      <vt:lpstr>Didact Gothic</vt:lpstr>
      <vt:lpstr>Arial</vt:lpstr>
      <vt:lpstr>Sora</vt:lpstr>
      <vt:lpstr>Cryptocurrency Investment Pitch Deck by Slidesgo</vt:lpstr>
      <vt:lpstr>LJ school of computer applications  SEM 08  Fundamental of Data science Presentation</vt:lpstr>
      <vt:lpstr>Crypto EDA Analysis, Prediction &amp; forecasting</vt:lpstr>
      <vt:lpstr>Table of content</vt:lpstr>
      <vt:lpstr>Problem definition </vt:lpstr>
      <vt:lpstr>About data</vt:lpstr>
      <vt:lpstr>Column descriptions</vt:lpstr>
      <vt:lpstr>Used libraries</vt:lpstr>
      <vt:lpstr>Data collection</vt:lpstr>
      <vt:lpstr>Volume of data </vt:lpstr>
      <vt:lpstr>Column types</vt:lpstr>
      <vt:lpstr>Statistical summary</vt:lpstr>
      <vt:lpstr>Handle duplicated values</vt:lpstr>
      <vt:lpstr>Check for missing values</vt:lpstr>
      <vt:lpstr>EDA analysis </vt:lpstr>
      <vt:lpstr>Skewness Analysis </vt:lpstr>
      <vt:lpstr>Histogram for numerical cols</vt:lpstr>
      <vt:lpstr>PowerPoint Presentation</vt:lpstr>
      <vt:lpstr>Scatter plot : open vs close</vt:lpstr>
      <vt:lpstr>Heatmap for correlation analysis</vt:lpstr>
      <vt:lpstr>Price-chart : line chart analysis </vt:lpstr>
      <vt:lpstr>Feature engineering and indicators</vt:lpstr>
      <vt:lpstr>Moving averages</vt:lpstr>
      <vt:lpstr>Visualizing the moving averages</vt:lpstr>
      <vt:lpstr>RSI – Relative strength index</vt:lpstr>
      <vt:lpstr>PowerPoint Presentation</vt:lpstr>
      <vt:lpstr>Other indicators</vt:lpstr>
      <vt:lpstr>Visualizing the indicators</vt:lpstr>
      <vt:lpstr>Percentage changes in price</vt:lpstr>
      <vt:lpstr>Bollinger Bands</vt:lpstr>
      <vt:lpstr>PowerPoint Presentation</vt:lpstr>
      <vt:lpstr>Visualizing the Bollinger's bands</vt:lpstr>
      <vt:lpstr>Identifying the trends with plot</vt:lpstr>
      <vt:lpstr>PowerPoint Presentation</vt:lpstr>
      <vt:lpstr>Overview of dataset after EDA</vt:lpstr>
      <vt:lpstr>Price Prediction with advance models</vt:lpstr>
      <vt:lpstr>XGBoost Regressor</vt:lpstr>
      <vt:lpstr>Feature selection and train-test split</vt:lpstr>
      <vt:lpstr>Build the XGBoost model</vt:lpstr>
      <vt:lpstr>Evaluate the model</vt:lpstr>
      <vt:lpstr>Visualize the predicated prices</vt:lpstr>
      <vt:lpstr>PowerPoint Presentation</vt:lpstr>
      <vt:lpstr>LSTM Model</vt:lpstr>
      <vt:lpstr>Feature selection and Data Scaling</vt:lpstr>
      <vt:lpstr>Training and Testing Dataset</vt:lpstr>
      <vt:lpstr>Sequences with length of 60 and reshape the data</vt:lpstr>
      <vt:lpstr>Model building</vt:lpstr>
      <vt:lpstr>Fit the model with appropriate iterations</vt:lpstr>
      <vt:lpstr>Predictions and model evaluation</vt:lpstr>
      <vt:lpstr>Predicated price vs Actual Price</vt:lpstr>
      <vt:lpstr>Price forecasting of 7 days based on last 60 days with LSTM</vt:lpstr>
      <vt:lpstr>PowerPoint Presentation</vt:lpstr>
      <vt:lpstr>Verify the forecasting</vt:lpstr>
      <vt:lpstr>Model Comparison 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Prediction System</dc:title>
  <dc:creator>Manthan Parmar</dc:creator>
  <cp:lastModifiedBy>Infinity</cp:lastModifiedBy>
  <cp:revision>123</cp:revision>
  <dcterms:modified xsi:type="dcterms:W3CDTF">2025-04-02T07:02:02Z</dcterms:modified>
</cp:coreProperties>
</file>